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90" r:id="rId4"/>
    <p:sldId id="270" r:id="rId5"/>
    <p:sldId id="285" r:id="rId6"/>
    <p:sldId id="259" r:id="rId7"/>
    <p:sldId id="272" r:id="rId8"/>
    <p:sldId id="291" r:id="rId9"/>
    <p:sldId id="28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Guilherme" initials="JG" lastIdx="1" clrIdx="0">
    <p:extLst>
      <p:ext uri="{19B8F6BF-5375-455C-9EA6-DF929625EA0E}">
        <p15:presenceInfo xmlns:p15="http://schemas.microsoft.com/office/powerpoint/2012/main" userId="José Guilher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99E"/>
    <a:srgbClr val="37BEA4"/>
    <a:srgbClr val="1A5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32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55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1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3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98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74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90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08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04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59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50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ED5F-1DEC-4A04-95A2-0C38D638F2F7}" type="datetimeFigureOut">
              <a:rPr lang="pt-BR" smtClean="0"/>
              <a:t>09/12/2018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15803-9E22-45FA-AB05-10A3E6807B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39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9"/>
          <a:stretch/>
        </p:blipFill>
        <p:spPr>
          <a:xfrm>
            <a:off x="0" y="0"/>
            <a:ext cx="12192000" cy="6843713"/>
          </a:xfrm>
          <a:prstGeom prst="rect">
            <a:avLst/>
          </a:prstGeom>
        </p:spPr>
      </p:pic>
      <p:sp>
        <p:nvSpPr>
          <p:cNvPr id="8" name="Triângulo isósceles 7"/>
          <p:cNvSpPr/>
          <p:nvPr/>
        </p:nvSpPr>
        <p:spPr>
          <a:xfrm>
            <a:off x="0" y="-4838700"/>
            <a:ext cx="10668000" cy="116967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806762" y="6115281"/>
            <a:ext cx="130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>
                <a:solidFill>
                  <a:schemeClr val="bg1"/>
                </a:solidFill>
              </a:rPr>
              <a:t>Equipe n° </a:t>
            </a:r>
            <a:r>
              <a:rPr lang="pt-BR" b="1" i="1" dirty="0">
                <a:solidFill>
                  <a:schemeClr val="bg1"/>
                </a:solidFill>
              </a:rPr>
              <a:t>2</a:t>
            </a:r>
            <a:r>
              <a:rPr lang="pt-BR" b="1" i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500" b="87750" l="10000" r="90000">
                        <a14:foregroundMark x1="48359" y1="70375" x2="48359" y2="70375"/>
                        <a14:foregroundMark x1="50859" y1="69125" x2="50859" y2="69125"/>
                        <a14:foregroundMark x1="59141" y1="69625" x2="59141" y2="69625"/>
                        <a14:foregroundMark x1="62031" y1="68750" x2="62031" y2="68750"/>
                        <a14:foregroundMark x1="42891" y1="68500" x2="42891" y2="68500"/>
                        <a14:foregroundMark x1="33359" y1="69625" x2="33359" y2="69625"/>
                        <a14:foregroundMark x1="53281" y1="45000" x2="53281" y2="45000"/>
                        <a14:backgroundMark x1="57734" y1="70375" x2="57734" y2="7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42" t="18462" r="26709" b="22872"/>
          <a:stretch/>
        </p:blipFill>
        <p:spPr>
          <a:xfrm>
            <a:off x="970671" y="1498282"/>
            <a:ext cx="4712677" cy="402336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88609" y="5405902"/>
            <a:ext cx="4794739" cy="491660"/>
          </a:xfrm>
        </p:spPr>
        <p:txBody>
          <a:bodyPr>
            <a:normAutofit/>
          </a:bodyPr>
          <a:lstStyle/>
          <a:p>
            <a:r>
              <a:rPr lang="pt-BR" dirty="0" err="1" smtClean="0">
                <a:solidFill>
                  <a:srgbClr val="02A99E"/>
                </a:solidFill>
                <a:latin typeface="Arial Rounded MT Bold" panose="020F0704030504030204" pitchFamily="34" charset="0"/>
              </a:rPr>
              <a:t>Empoderando</a:t>
            </a:r>
            <a:r>
              <a:rPr lang="pt-BR" dirty="0" smtClean="0">
                <a:solidFill>
                  <a:srgbClr val="02A99E"/>
                </a:solidFill>
                <a:latin typeface="Arial Rounded MT Bold" panose="020F0704030504030204" pitchFamily="34" charset="0"/>
              </a:rPr>
              <a:t> para o futuro</a:t>
            </a:r>
            <a:endParaRPr lang="pt-BR" dirty="0">
              <a:solidFill>
                <a:srgbClr val="02A99E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7" r="2958" b="9214"/>
          <a:stretch/>
        </p:blipFill>
        <p:spPr>
          <a:xfrm>
            <a:off x="0" y="-18288"/>
            <a:ext cx="12198096" cy="6858000"/>
          </a:xfrm>
          <a:prstGeom prst="rect">
            <a:avLst/>
          </a:prstGeom>
        </p:spPr>
      </p:pic>
      <p:sp>
        <p:nvSpPr>
          <p:cNvPr id="8" name="Triângulo isósceles 7"/>
          <p:cNvSpPr/>
          <p:nvPr/>
        </p:nvSpPr>
        <p:spPr>
          <a:xfrm>
            <a:off x="0" y="-4838700"/>
            <a:ext cx="10915650" cy="11696700"/>
          </a:xfrm>
          <a:prstGeom prst="triangle">
            <a:avLst>
              <a:gd name="adj" fmla="val 0"/>
            </a:avLst>
          </a:prstGeom>
          <a:solidFill>
            <a:srgbClr val="37BEA4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83325" y="1825662"/>
            <a:ext cx="5225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 smtClean="0">
                <a:solidFill>
                  <a:schemeClr val="bg1"/>
                </a:solidFill>
              </a:rPr>
              <a:t>“</a:t>
            </a:r>
            <a:r>
              <a:rPr lang="pt-BR" sz="4000" b="1" dirty="0">
                <a:solidFill>
                  <a:schemeClr val="bg1"/>
                </a:solidFill>
              </a:rPr>
              <a:t> </a:t>
            </a:r>
            <a:r>
              <a:rPr lang="pt-BR" sz="4000" b="1" dirty="0" smtClean="0">
                <a:solidFill>
                  <a:schemeClr val="bg1"/>
                </a:solidFill>
              </a:rPr>
              <a:t>58</a:t>
            </a:r>
            <a:r>
              <a:rPr lang="pt-BR" sz="4000" b="1" dirty="0" smtClean="0">
                <a:solidFill>
                  <a:schemeClr val="bg1"/>
                </a:solidFill>
              </a:rPr>
              <a:t>% </a:t>
            </a:r>
            <a:r>
              <a:rPr lang="pt-BR" sz="4000" b="1" dirty="0">
                <a:solidFill>
                  <a:schemeClr val="bg1"/>
                </a:solidFill>
              </a:rPr>
              <a:t>dos jovens </a:t>
            </a:r>
            <a:r>
              <a:rPr lang="pt-BR" sz="4000" b="1" dirty="0" smtClean="0">
                <a:solidFill>
                  <a:schemeClr val="bg1"/>
                </a:solidFill>
              </a:rPr>
              <a:t>brasileiros de 19 anos </a:t>
            </a:r>
          </a:p>
          <a:p>
            <a:r>
              <a:rPr lang="pt-BR" sz="4000" b="1" dirty="0" smtClean="0">
                <a:solidFill>
                  <a:schemeClr val="bg1"/>
                </a:solidFill>
              </a:rPr>
              <a:t>não concluíram o </a:t>
            </a:r>
          </a:p>
          <a:p>
            <a:r>
              <a:rPr lang="pt-BR" sz="4000" b="1" dirty="0" smtClean="0">
                <a:solidFill>
                  <a:schemeClr val="bg1"/>
                </a:solidFill>
              </a:rPr>
              <a:t>Ensino Médio”</a:t>
            </a:r>
          </a:p>
          <a:p>
            <a:endParaRPr lang="pt-BR" sz="3600" b="1" i="1" dirty="0">
              <a:solidFill>
                <a:schemeClr val="bg1"/>
              </a:solidFill>
            </a:endParaRPr>
          </a:p>
          <a:p>
            <a:pPr algn="r"/>
            <a:r>
              <a:rPr lang="pt-BR" sz="2000" b="1" i="1" dirty="0" smtClean="0">
                <a:solidFill>
                  <a:schemeClr val="bg1"/>
                </a:solidFill>
              </a:rPr>
              <a:t>Anuário Brasileiro de Educação Básica SAEB</a:t>
            </a:r>
            <a:endParaRPr lang="pt-BR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7400"/>
            <a:ext cx="12192000" cy="812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82880" y="-118291"/>
            <a:ext cx="13363303" cy="7458891"/>
          </a:xfrm>
          <a:prstGeom prst="rect">
            <a:avLst/>
          </a:prstGeom>
          <a:gradFill flip="none" rotWithShape="1">
            <a:gsLst>
              <a:gs pos="0">
                <a:srgbClr val="02A99E">
                  <a:lumMod val="65000"/>
                  <a:alpha val="51000"/>
                </a:srgbClr>
              </a:gs>
              <a:gs pos="100000">
                <a:schemeClr val="tx1">
                  <a:alpha val="33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2" t="22251" b="1"/>
          <a:stretch/>
        </p:blipFill>
        <p:spPr>
          <a:xfrm>
            <a:off x="-38100" y="0"/>
            <a:ext cx="12266624" cy="6858000"/>
          </a:xfrm>
        </p:spPr>
      </p:pic>
      <p:sp>
        <p:nvSpPr>
          <p:cNvPr id="4" name="Retângulo 3"/>
          <p:cNvSpPr/>
          <p:nvPr/>
        </p:nvSpPr>
        <p:spPr>
          <a:xfrm>
            <a:off x="4062550" y="1319349"/>
            <a:ext cx="6204856" cy="3814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5662"/>
          <a:stretch/>
        </p:blipFill>
        <p:spPr>
          <a:xfrm>
            <a:off x="4158058" y="1554481"/>
            <a:ext cx="6030970" cy="33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1A5C4F">
              <a:alpha val="72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26" y="1353554"/>
            <a:ext cx="4601531" cy="4601531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5411343" y="525321"/>
            <a:ext cx="688080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 smtClean="0">
                <a:solidFill>
                  <a:schemeClr val="bg1"/>
                </a:solidFill>
              </a:rPr>
              <a:t>Entendimento da evasão escolar levando em consideração diferenças de:</a:t>
            </a:r>
          </a:p>
          <a:p>
            <a:r>
              <a:rPr lang="pt-BR" sz="4000" b="1" i="1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Tx/>
              <a:buChar char="-"/>
            </a:pPr>
            <a:r>
              <a:rPr lang="pt-BR" sz="4000" b="1" i="1" dirty="0" smtClean="0">
                <a:solidFill>
                  <a:schemeClr val="bg1"/>
                </a:solidFill>
              </a:rPr>
              <a:t>Gênero</a:t>
            </a:r>
          </a:p>
          <a:p>
            <a:pPr marL="571500" indent="-571500">
              <a:buFontTx/>
              <a:buChar char="-"/>
            </a:pPr>
            <a:r>
              <a:rPr lang="pt-BR" sz="4000" b="1" i="1" dirty="0" smtClean="0">
                <a:solidFill>
                  <a:schemeClr val="bg1"/>
                </a:solidFill>
              </a:rPr>
              <a:t>Raça</a:t>
            </a:r>
          </a:p>
          <a:p>
            <a:pPr marL="571500" indent="-571500">
              <a:buFontTx/>
              <a:buChar char="-"/>
            </a:pPr>
            <a:r>
              <a:rPr lang="pt-BR" sz="4000" b="1" i="1" dirty="0" smtClean="0">
                <a:solidFill>
                  <a:schemeClr val="bg1"/>
                </a:solidFill>
              </a:rPr>
              <a:t>Perfil de renda</a:t>
            </a:r>
          </a:p>
          <a:p>
            <a:pPr marL="571500" indent="-571500">
              <a:buFontTx/>
              <a:buChar char="-"/>
            </a:pPr>
            <a:r>
              <a:rPr lang="pt-BR" sz="4000" b="1" i="1" dirty="0" smtClean="0">
                <a:solidFill>
                  <a:schemeClr val="bg1"/>
                </a:solidFill>
              </a:rPr>
              <a:t>Educação dos pais </a:t>
            </a:r>
            <a:endParaRPr lang="pt-BR" sz="4000" b="1" i="1" dirty="0" smtClean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pt-BR" sz="4000" b="1" i="1" dirty="0" smtClean="0">
                <a:solidFill>
                  <a:schemeClr val="bg1"/>
                </a:solidFill>
              </a:rPr>
              <a:t>Etc.</a:t>
            </a:r>
            <a:endParaRPr lang="pt-BR" sz="4000" b="1" i="1" dirty="0" smtClean="0">
              <a:solidFill>
                <a:schemeClr val="bg1"/>
              </a:solidFill>
            </a:endParaRPr>
          </a:p>
          <a:p>
            <a:pPr marL="685800" indent="-685800">
              <a:buFontTx/>
              <a:buChar char="-"/>
            </a:pPr>
            <a:endParaRPr lang="pt-BR" sz="54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1"/>
            <a:ext cx="9370534" cy="6857999"/>
          </a:xfrm>
          <a:prstGeom prst="rect">
            <a:avLst/>
          </a:prstGeom>
          <a:solidFill>
            <a:srgbClr val="37BEA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4086" y="0"/>
            <a:ext cx="12192000" cy="6858000"/>
          </a:xfrm>
          <a:prstGeom prst="rect">
            <a:avLst/>
          </a:prstGeom>
          <a:solidFill>
            <a:srgbClr val="37B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85700" y="84458"/>
            <a:ext cx="530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bg1"/>
                </a:solidFill>
              </a:rPr>
              <a:t>Fluxo do </a:t>
            </a:r>
            <a:r>
              <a:rPr lang="pt-BR" sz="5400" b="1" dirty="0" err="1" smtClean="0">
                <a:solidFill>
                  <a:schemeClr val="bg1"/>
                </a:solidFill>
              </a:rPr>
              <a:t>analytics</a:t>
            </a:r>
            <a:endParaRPr lang="pt-BR" sz="5400" b="1" dirty="0" smtClean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45" y="4154547"/>
            <a:ext cx="1142402" cy="114240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85700" y="1499298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Web </a:t>
            </a:r>
            <a:r>
              <a:rPr lang="pt-BR" sz="3200" b="1" dirty="0" err="1" smtClean="0">
                <a:solidFill>
                  <a:schemeClr val="bg1"/>
                </a:solidFill>
              </a:rPr>
              <a:t>Crawler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4259323" y="2733295"/>
            <a:ext cx="1465339" cy="228697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1045632" y="1397754"/>
            <a:ext cx="3156559" cy="178659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045632" y="3160360"/>
            <a:ext cx="3156559" cy="5372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045632" y="5222797"/>
            <a:ext cx="3156559" cy="53728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2593652" y="3963262"/>
            <a:ext cx="30259" cy="106133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5956494" y="1308465"/>
            <a:ext cx="3156559" cy="2558373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99092" y="5175302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S3 AWS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286906" y="1384748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HIVE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 flipV="1">
            <a:off x="9344885" y="2425048"/>
            <a:ext cx="916496" cy="1562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 flipV="1">
            <a:off x="7405739" y="4050552"/>
            <a:ext cx="23569" cy="101235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10006322" y="5261313"/>
            <a:ext cx="1795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</a:rPr>
              <a:t>Tableu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9873752" y="1310644"/>
            <a:ext cx="1839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Node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81" y="2009219"/>
            <a:ext cx="886892" cy="886892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91" y="1991801"/>
            <a:ext cx="768594" cy="768594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69" y="1991801"/>
            <a:ext cx="768594" cy="768594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47" y="1991801"/>
            <a:ext cx="768594" cy="768594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46" y="2931125"/>
            <a:ext cx="768594" cy="768594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24" y="2931125"/>
            <a:ext cx="768594" cy="768594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02" y="2931125"/>
            <a:ext cx="768594" cy="768594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71" y="2204487"/>
            <a:ext cx="766330" cy="76633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46" y="2204487"/>
            <a:ext cx="766330" cy="76633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18" y="2204487"/>
            <a:ext cx="907332" cy="766330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448483" y="2537101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PDF          TXT          XLMS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479727" y="3157585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Python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7161728" y="5358314"/>
            <a:ext cx="858498" cy="102840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de Seta Reta 48"/>
          <p:cNvCxnSpPr/>
          <p:nvPr/>
        </p:nvCxnSpPr>
        <p:spPr>
          <a:xfrm>
            <a:off x="10834719" y="3175866"/>
            <a:ext cx="808" cy="7121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7739256" y="4101988"/>
            <a:ext cx="19050" cy="99894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139373" y="5610907"/>
            <a:ext cx="88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R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6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  <p:bldP spid="29" grpId="0"/>
      <p:bldP spid="30" grpId="0"/>
      <p:bldP spid="41" grpId="0"/>
      <p:bldP spid="42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-192505" y="0"/>
            <a:ext cx="12384505" cy="6857999"/>
          </a:xfrm>
          <a:prstGeom prst="rect">
            <a:avLst/>
          </a:prstGeom>
          <a:solidFill>
            <a:srgbClr val="37BEA4">
              <a:alpha val="54000"/>
            </a:srgbClr>
          </a:solidFill>
          <a:ln>
            <a:solidFill>
              <a:srgbClr val="37B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0" y="1520755"/>
            <a:ext cx="4791075" cy="45243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53" y="1520755"/>
            <a:ext cx="4791075" cy="45243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271803" y="406435"/>
            <a:ext cx="7455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</a:rPr>
              <a:t>Taxa de evasão  VS  Maioria étnica</a:t>
            </a:r>
            <a:endParaRPr lang="pt-BR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192505" y="0"/>
            <a:ext cx="12384505" cy="6857999"/>
          </a:xfrm>
          <a:prstGeom prst="rect">
            <a:avLst/>
          </a:prstGeom>
          <a:solidFill>
            <a:srgbClr val="37BEA4">
              <a:alpha val="54000"/>
            </a:srgbClr>
          </a:solidFill>
          <a:ln>
            <a:solidFill>
              <a:srgbClr val="37B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91" y="585198"/>
            <a:ext cx="9466218" cy="56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4"/>
          <a:stretch/>
        </p:blipFill>
        <p:spPr>
          <a:xfrm>
            <a:off x="-22333" y="0"/>
            <a:ext cx="7136674" cy="685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-8657" y="-39188"/>
            <a:ext cx="6500897" cy="7013407"/>
          </a:xfrm>
          <a:prstGeom prst="rect">
            <a:avLst/>
          </a:prstGeom>
          <a:solidFill>
            <a:srgbClr val="37BEA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208296" y="1"/>
            <a:ext cx="6208296" cy="6858000"/>
          </a:xfrm>
          <a:prstGeom prst="rect">
            <a:avLst/>
          </a:prstGeom>
          <a:solidFill>
            <a:srgbClr val="37B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367551" y="192506"/>
            <a:ext cx="347319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3800" b="1" dirty="0" smtClean="0">
                <a:solidFill>
                  <a:schemeClr val="bg1"/>
                </a:solidFill>
              </a:rPr>
              <a:t>DIFE</a:t>
            </a:r>
          </a:p>
          <a:p>
            <a:pPr algn="ctr"/>
            <a:r>
              <a:rPr lang="pt-BR" sz="13800" b="1" dirty="0" smtClean="0">
                <a:solidFill>
                  <a:schemeClr val="bg1"/>
                </a:solidFill>
              </a:rPr>
              <a:t>REN</a:t>
            </a:r>
          </a:p>
          <a:p>
            <a:pPr algn="ctr"/>
            <a:r>
              <a:rPr lang="pt-BR" sz="13800" b="1" dirty="0" smtClean="0">
                <a:solidFill>
                  <a:schemeClr val="bg1"/>
                </a:solidFill>
              </a:rPr>
              <a:t>CIAL</a:t>
            </a:r>
          </a:p>
          <a:p>
            <a:endParaRPr lang="pt-BR" sz="6600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790" y="1003490"/>
            <a:ext cx="2464025" cy="246402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741861" y="3931991"/>
            <a:ext cx="51012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1"/>
                </a:solidFill>
              </a:rPr>
              <a:t>API </a:t>
            </a: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Fazer</a:t>
            </a:r>
            <a:r>
              <a:rPr lang="pt-BR" sz="2800" b="1" dirty="0" smtClean="0">
                <a:solidFill>
                  <a:schemeClr val="bg1"/>
                </a:solidFill>
              </a:rPr>
              <a:t> </a:t>
            </a:r>
            <a:r>
              <a:rPr lang="pt-BR" sz="2800" b="1" dirty="0" smtClean="0">
                <a:solidFill>
                  <a:schemeClr val="bg1"/>
                </a:solidFill>
              </a:rPr>
              <a:t>out</a:t>
            </a:r>
            <a:r>
              <a:rPr lang="pt-BR" sz="2800" b="1" dirty="0" smtClean="0">
                <a:solidFill>
                  <a:schemeClr val="bg1"/>
                </a:solidFill>
              </a:rPr>
              <a:t>put </a:t>
            </a:r>
            <a:r>
              <a:rPr lang="pt-BR" sz="2800" b="1" dirty="0" smtClean="0">
                <a:solidFill>
                  <a:schemeClr val="bg1"/>
                </a:solidFill>
              </a:rPr>
              <a:t>de novos </a:t>
            </a:r>
            <a:r>
              <a:rPr lang="pt-BR" sz="2800" b="1" dirty="0" smtClean="0">
                <a:solidFill>
                  <a:schemeClr val="bg1"/>
                </a:solidFill>
              </a:rPr>
              <a:t>dados.</a:t>
            </a:r>
            <a:endParaRPr lang="pt-BR" sz="2800" b="1" dirty="0">
              <a:solidFill>
                <a:schemeClr val="bg1"/>
              </a:solidFill>
            </a:endParaRPr>
          </a:p>
          <a:p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4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61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Guilherme</dc:creator>
  <cp:lastModifiedBy>José Guilherme</cp:lastModifiedBy>
  <cp:revision>83</cp:revision>
  <dcterms:created xsi:type="dcterms:W3CDTF">2018-08-19T02:31:47Z</dcterms:created>
  <dcterms:modified xsi:type="dcterms:W3CDTF">2018-12-09T13:54:49Z</dcterms:modified>
</cp:coreProperties>
</file>